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4" r:id="rId4"/>
    <p:sldId id="261" r:id="rId5"/>
    <p:sldId id="262" r:id="rId6"/>
    <p:sldId id="275" r:id="rId7"/>
    <p:sldId id="263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76" r:id="rId16"/>
    <p:sldId id="271" r:id="rId17"/>
    <p:sldId id="270" r:id="rId18"/>
    <p:sldId id="272" r:id="rId19"/>
    <p:sldId id="273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F0B729-FC62-4DBE-B8AF-C1C22A0123C8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CAD407-D181-41BF-9606-59326BA07B5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7DFDD-75C4-464C-AA36-D527954946C2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8D929D-C819-422A-B400-98D66BB369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5AB2B-74B4-42A8-912A-ED3F5C07AC9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3159-70E4-47F0-8F19-82C2B677E8DE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CB6E-60DC-48A1-A938-C09329987A4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967A-C920-47EC-8FF5-1EF29C981CF7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2673-9101-493E-9E1D-F1BCE492D01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AC52-0A1B-4C6A-A9EB-55170C7F7475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C6D4-E9AD-49B8-99F2-7767812BA05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2795-9A1F-4E35-8855-CDE44D03DA9E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F5C7-C221-4C74-8F73-0F99E468B2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C5BD-A961-42A0-A89E-603670A6950C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AFE9-13B2-47AA-AF1B-457DF7897AC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2C81-982B-4AE9-969F-F71EAEAEAB04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2864-34E5-4BBA-A552-F5EDB2AABC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7F6B-C4D0-401D-B1BC-6BD70D180990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AB08-2FCB-4B20-84F1-B13A58A7D5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9CBD-6B97-4CE5-A5A0-74C38B95F171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9218-FEBA-4ADC-80B6-ADDADFDDAF3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11E5-8AF3-4906-B631-C48576E13831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7650-97FB-4837-8795-4FED3FA62C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D986-CB10-4197-B9AA-8FE031AAEFD4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CA0D-E132-485C-B0B7-C436F531716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82A5-F71D-4E24-902C-81D6242DCDFE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7F2A-CCC7-4F66-A445-E33D7C03C9E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4EB32-A799-405A-A7C0-E23A1737B81D}" type="datetimeFigureOut">
              <a:rPr lang="en-IE"/>
              <a:pPr>
                <a:defRPr/>
              </a:pPr>
              <a:t>11/09/2014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FED51-07CF-42F3-B00A-C85B9E413E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ources.woodlands-junior.kent.sch.uk/customs/shrove.htm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oneile.ie/ailt/l%C3%A1-na-bpanc%C3%B3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di_Gras" TargetMode="External"/><Relationship Id="rId2" Type="http://schemas.openxmlformats.org/officeDocument/2006/relationships/hyperlink" Target="http://video.nationalgeographic.com/video/us-new-orleans-mardi-gra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23875"/>
            <a:ext cx="8607425" cy="573881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492375"/>
            <a:ext cx="5543550" cy="1470025"/>
          </a:xfrm>
        </p:spPr>
        <p:txBody>
          <a:bodyPr/>
          <a:lstStyle/>
          <a:p>
            <a:pPr eaLnBrk="1" hangingPunct="1"/>
            <a:r>
              <a:rPr lang="ga-IE" smtClean="0">
                <a:latin typeface="Comic Sans MS" pitchFamily="66" charset="0"/>
              </a:rPr>
              <a:t>Máirt na hInide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8497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Déantar Máirt na hInide a cheiliúradh ar bhealaí éagsúla </a:t>
            </a:r>
            <a:r>
              <a:rPr lang="en-GB" sz="2400">
                <a:latin typeface="Comic Sans MS" pitchFamily="66" charset="0"/>
              </a:rPr>
              <a:t>mórthimpeall </a:t>
            </a:r>
            <a:r>
              <a:rPr lang="ga-IE" sz="2400">
                <a:latin typeface="Comic Sans MS" pitchFamily="66" charset="0"/>
              </a:rPr>
              <a:t>an domhain.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2420938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 roinnt tíortha tugtar </a:t>
            </a:r>
            <a:r>
              <a:rPr lang="en-GB" sz="2400">
                <a:latin typeface="Comic Sans MS" pitchFamily="66" charset="0"/>
              </a:rPr>
              <a:t>‘</a:t>
            </a:r>
            <a:r>
              <a:rPr lang="ga-IE" sz="2400">
                <a:latin typeface="Comic Sans MS" pitchFamily="66" charset="0"/>
              </a:rPr>
              <a:t>Mardi Gras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ar Mháirt na hInide. </a:t>
            </a:r>
            <a:r>
              <a:rPr lang="en-GB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ón bhFraincis a thagann </a:t>
            </a:r>
            <a:r>
              <a:rPr lang="en-GB" sz="2400">
                <a:latin typeface="Comic Sans MS" pitchFamily="66" charset="0"/>
              </a:rPr>
              <a:t>na focail ‘</a:t>
            </a:r>
            <a:r>
              <a:rPr lang="ga-IE" sz="2400">
                <a:latin typeface="Comic Sans MS" pitchFamily="66" charset="0"/>
              </a:rPr>
              <a:t>Mardi Gras</a:t>
            </a:r>
            <a:r>
              <a:rPr lang="en-GB" sz="2400">
                <a:latin typeface="Comic Sans MS" pitchFamily="66" charset="0"/>
              </a:rPr>
              <a:t>’ </a:t>
            </a:r>
            <a:r>
              <a:rPr lang="ga-IE" sz="2400">
                <a:latin typeface="Comic Sans MS" pitchFamily="66" charset="0"/>
              </a:rPr>
              <a:t>agus</a:t>
            </a:r>
            <a:r>
              <a:rPr lang="en-GB" sz="2400">
                <a:latin typeface="Comic Sans MS" pitchFamily="66" charset="0"/>
              </a:rPr>
              <a:t> is é an </a:t>
            </a:r>
            <a:r>
              <a:rPr lang="ga-IE" sz="2400">
                <a:latin typeface="Comic Sans MS" pitchFamily="66" charset="0"/>
              </a:rPr>
              <a:t>chiall atá </a:t>
            </a:r>
            <a:r>
              <a:rPr lang="en-GB" sz="2400">
                <a:latin typeface="Comic Sans MS" pitchFamily="66" charset="0"/>
              </a:rPr>
              <a:t>leo </a:t>
            </a:r>
            <a:r>
              <a:rPr lang="ga-IE" sz="2400">
                <a:latin typeface="Comic Sans MS" pitchFamily="66" charset="0"/>
              </a:rPr>
              <a:t>ná </a:t>
            </a:r>
            <a:r>
              <a:rPr lang="en-GB" sz="2400">
                <a:latin typeface="Comic Sans MS" pitchFamily="66" charset="0"/>
              </a:rPr>
              <a:t>‘</a:t>
            </a:r>
            <a:r>
              <a:rPr lang="ga-IE" sz="2400">
                <a:latin typeface="Comic Sans MS" pitchFamily="66" charset="0"/>
              </a:rPr>
              <a:t>Máirt Ramhar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en-IE" sz="2400">
                <a:latin typeface="Comic Sans MS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38338"/>
            <a:ext cx="4286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42862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64163" y="476250"/>
            <a:ext cx="3529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clú agus cáil ar </a:t>
            </a:r>
            <a:r>
              <a:rPr lang="en-GB" sz="2400">
                <a:latin typeface="Comic Sans MS" pitchFamily="66" charset="0"/>
              </a:rPr>
              <a:t>fhéile ‘</a:t>
            </a:r>
            <a:r>
              <a:rPr lang="ga-IE" sz="2400">
                <a:latin typeface="Comic Sans MS" pitchFamily="66" charset="0"/>
              </a:rPr>
              <a:t>Mardi Gras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i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gcathair New Orleans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sna Stáit Aontaithe.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9113" y="2492375"/>
            <a:ext cx="360362" cy="1008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3573463"/>
            <a:ext cx="38528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Le linn an cheiliúrtha i</a:t>
            </a:r>
            <a:r>
              <a:rPr lang="en-GB" sz="2400">
                <a:latin typeface="Comic Sans MS" pitchFamily="66" charset="0"/>
              </a:rPr>
              <a:t>n</a:t>
            </a:r>
            <a:r>
              <a:rPr lang="ga-IE" sz="2400">
                <a:latin typeface="Comic Sans MS" pitchFamily="66" charset="0"/>
              </a:rPr>
              <a:t> New Orleans caitheann daoine feistis agus maisc dhaite. Téann siad go dtí damhsaí </a:t>
            </a:r>
            <a:r>
              <a:rPr lang="en-GB" sz="2400">
                <a:latin typeface="Comic Sans MS" pitchFamily="66" charset="0"/>
              </a:rPr>
              <a:t>masc</a:t>
            </a:r>
            <a:r>
              <a:rPr lang="ga-IE" sz="2400">
                <a:latin typeface="Comic Sans MS" pitchFamily="66" charset="0"/>
              </a:rPr>
              <a:t>. Bíonn mórshiúlta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ollmhóra ar siúl gach lá</a:t>
            </a:r>
            <a:r>
              <a:rPr lang="en-GB" sz="2400">
                <a:latin typeface="Comic Sans MS" pitchFamily="66" charset="0"/>
              </a:rPr>
              <a:t> ar feadh seachtaine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25" y="217328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44488"/>
            <a:ext cx="29622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552575" y="2555875"/>
            <a:ext cx="13684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4724400"/>
            <a:ext cx="3636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Gluaiseann</a:t>
            </a:r>
            <a:r>
              <a:rPr lang="en-IE" sz="240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paráidí mór</a:t>
            </a:r>
            <a:r>
              <a:rPr lang="en-GB" sz="2400">
                <a:latin typeface="Comic Sans MS" pitchFamily="66" charset="0"/>
                <a:ea typeface="Calibri" pitchFamily="34" charset="0"/>
                <a:cs typeface="Arial" charset="0"/>
              </a:rPr>
              <a:t>a</a:t>
            </a:r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 ildaite </a:t>
            </a:r>
            <a:r>
              <a:rPr lang="en-IE" sz="2400">
                <a:latin typeface="Comic Sans MS" pitchFamily="66" charset="0"/>
                <a:ea typeface="Calibri" pitchFamily="34" charset="0"/>
                <a:cs typeface="Arial" charset="0"/>
              </a:rPr>
              <a:t>t</a:t>
            </a:r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rí shráideanna na cathrach mar chuid den fhéile.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4035425" y="400050"/>
            <a:ext cx="4932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Bíonn carnabhal mór in Rio de Janeiro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 Bhrasaíl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gach bliain chun</a:t>
            </a:r>
            <a:r>
              <a:rPr lang="en-IE" sz="2400">
                <a:latin typeface="Comic Sans MS" pitchFamily="66" charset="0"/>
              </a:rPr>
              <a:t> ‘Mardi Gras’ a </a:t>
            </a:r>
            <a:r>
              <a:rPr lang="ga-IE" sz="2400">
                <a:latin typeface="Comic Sans MS" pitchFamily="66" charset="0"/>
              </a:rPr>
              <a:t>cheiliúradh</a:t>
            </a:r>
            <a:r>
              <a:rPr lang="en-IE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009775"/>
            <a:ext cx="42862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6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 noChangeArrowheads="1"/>
          </p:cNvPicPr>
          <p:nvPr/>
        </p:nvPicPr>
        <p:blipFill>
          <a:blip r:embed="rId2"/>
          <a:srcRect l="6590" t="2553" r="6776" b="2444"/>
          <a:stretch>
            <a:fillRect/>
          </a:stretch>
        </p:blipFill>
        <p:spPr bwMode="auto">
          <a:xfrm>
            <a:off x="395288" y="-44450"/>
            <a:ext cx="8393112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574925" y="2852738"/>
            <a:ext cx="4589463" cy="168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Déantar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Máirt na hInide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cheiliúradh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ar fud na hEorpa</a:t>
            </a:r>
            <a:r>
              <a:rPr lang="en-IE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ga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340716" y="66928"/>
            <a:ext cx="3493123" cy="2324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5292725" y="2349500"/>
            <a:ext cx="719138" cy="503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92500" y="4508500"/>
            <a:ext cx="574675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0013" y="1773238"/>
            <a:ext cx="3140075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Tá clú ar na mórshiúlta</a:t>
            </a:r>
          </a:p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a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bhíonn ar siúl sa Bheilg</a:t>
            </a:r>
          </a:p>
          <a:p>
            <a:pPr algn="ctr">
              <a:defRPr/>
            </a:pP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i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m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baile beag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darb ainm Binche.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Caitheann fir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 cultacha speisialta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an lá sin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agus caitheann siad oráistí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leis an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lucht féachana!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4857751" y="77564"/>
            <a:ext cx="3532709" cy="2364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>
            <a:off x="6624638" y="1773238"/>
            <a:ext cx="2519362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Gluaiseann paráidí mór</a:t>
            </a:r>
            <a:r>
              <a:rPr lang="en-GB" dirty="0">
                <a:latin typeface="Comic Sans MS" pitchFamily="66" charset="0"/>
                <a:ea typeface="Calibri" pitchFamily="34" charset="0"/>
                <a:cs typeface="Arial" charset="0"/>
              </a:rPr>
              <a:t>a</a:t>
            </a:r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 trí bhailte agus trí chathracha </a:t>
            </a:r>
            <a:r>
              <a:rPr lang="en-GB" dirty="0">
                <a:latin typeface="Comic Sans MS" pitchFamily="66" charset="0"/>
                <a:ea typeface="Calibri" pitchFamily="34" charset="0"/>
                <a:cs typeface="Arial" charset="0"/>
              </a:rPr>
              <a:t/>
            </a:r>
            <a:br>
              <a:rPr lang="en-GB" dirty="0">
                <a:latin typeface="Comic Sans MS" pitchFamily="66" charset="0"/>
                <a:ea typeface="Calibri" pitchFamily="34" charset="0"/>
                <a:cs typeface="Arial" charset="0"/>
              </a:rPr>
            </a:br>
            <a:r>
              <a:rPr lang="en-GB" dirty="0" err="1">
                <a:latin typeface="Comic Sans MS" pitchFamily="66" charset="0"/>
                <a:ea typeface="Calibri" pitchFamily="34" charset="0"/>
                <a:cs typeface="Arial" charset="0"/>
              </a:rPr>
              <a:t>mhór-roinn</a:t>
            </a:r>
            <a:r>
              <a:rPr lang="en-GB" dirty="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na hEorpa</a:t>
            </a:r>
            <a:r>
              <a:rPr lang="en-IE" dirty="0">
                <a:latin typeface="Comic Sans MS" pitchFamily="66" charset="0"/>
                <a:ea typeface="Calibri" pitchFamily="34" charset="0"/>
                <a:cs typeface="Arial" charset="0"/>
              </a:rPr>
              <a:t>. </a:t>
            </a:r>
            <a:endParaRPr lang="en-IE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827584" y="3698641"/>
            <a:ext cx="2412765" cy="2412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/>
          <p:cNvSpPr/>
          <p:nvPr/>
        </p:nvSpPr>
        <p:spPr>
          <a:xfrm>
            <a:off x="1042988" y="5732463"/>
            <a:ext cx="2736850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Itear borróga uachtair sna tíortha Lochlannacha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r>
              <a:rPr lang="ga-IE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3438" y="4581525"/>
            <a:ext cx="4249737" cy="172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Tá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t</a:t>
            </a:r>
            <a:r>
              <a:rPr lang="ga-IE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uilleadh</a:t>
            </a:r>
            <a:r>
              <a:rPr lang="ga-IE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eolais faoi Mháirt na hInide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le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fáil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ar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an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suíomh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seo</a:t>
            </a:r>
            <a:r>
              <a:rPr lang="ga-IE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: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  <a:hlinkClick r:id="rId6"/>
              </a:rPr>
              <a:t>http://resources.woodlands-junior.kent.sch.uk/customs/shrove.html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endParaRPr lang="en-IE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32138" y="2060575"/>
            <a:ext cx="863600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0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208" r="8450" b="-2208"/>
          <a:stretch>
            <a:fillRect/>
          </a:stretch>
        </p:blipFill>
        <p:spPr bwMode="auto">
          <a:xfrm>
            <a:off x="5219700" y="0"/>
            <a:ext cx="3924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313" y="188913"/>
            <a:ext cx="5543550" cy="6477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ga-IE" sz="4000" dirty="0">
                <a:latin typeface="Comic Sans MS" pitchFamily="66" charset="0"/>
                <a:ea typeface="+mj-ea"/>
                <a:cs typeface="+mj-cs"/>
              </a:rPr>
              <a:t>Déan</a:t>
            </a:r>
            <a:r>
              <a:rPr lang="en-GB" sz="4000" dirty="0" err="1">
                <a:latin typeface="Comic Sans MS" pitchFamily="66" charset="0"/>
                <a:ea typeface="+mj-ea"/>
                <a:cs typeface="+mj-cs"/>
              </a:rPr>
              <a:t>aimis</a:t>
            </a:r>
            <a:r>
              <a:rPr lang="ga-IE" sz="4000" dirty="0">
                <a:latin typeface="Comic Sans MS" pitchFamily="66" charset="0"/>
                <a:ea typeface="+mj-ea"/>
                <a:cs typeface="+mj-cs"/>
              </a:rPr>
              <a:t> Pancóga</a:t>
            </a:r>
            <a:r>
              <a:rPr lang="en-IE" sz="4000" dirty="0">
                <a:latin typeface="Comic Sans MS" pitchFamily="66" charset="0"/>
                <a:ea typeface="+mj-ea"/>
                <a:cs typeface="+mj-cs"/>
              </a:rPr>
              <a:t>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981075"/>
            <a:ext cx="320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tabLst>
                <a:tab pos="457200" algn="l"/>
              </a:tabLst>
            </a:pPr>
            <a:r>
              <a:rPr lang="ga-IE" sz="2400" u="sng">
                <a:latin typeface="Comic Sans MS" pitchFamily="66" charset="0"/>
                <a:cs typeface="Times New Roman" pitchFamily="18" charset="0"/>
              </a:rPr>
              <a:t>Comhábhair</a:t>
            </a:r>
            <a:endParaRPr lang="en-GB" sz="1400" u="sng">
              <a:latin typeface="Comic Sans MS" pitchFamily="66" charset="0"/>
              <a:cs typeface="Times New Roman" pitchFamily="18" charset="0"/>
            </a:endParaRPr>
          </a:p>
          <a:p>
            <a:pPr marL="363538" indent="-363538" eaLnBrk="0" hangingPunct="0">
              <a:buFontTx/>
              <a:buChar char="•"/>
              <a:tabLst>
                <a:tab pos="457200" algn="l"/>
              </a:tabLst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250 g de phlúr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bán</a:t>
            </a:r>
            <a:endParaRPr lang="ga-IE" sz="240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63538" indent="-363538" eaLnBrk="0" hangingPunct="0">
              <a:buFontTx/>
              <a:buChar char="•"/>
              <a:tabLst>
                <a:tab pos="457200" algn="l"/>
              </a:tabLst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ubh</a:t>
            </a:r>
            <a:endParaRPr lang="ga-IE" sz="240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marL="363538" indent="-363538" eaLnBrk="0" hangingPunct="0">
              <a:buFontTx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500 ml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bainne </a:t>
            </a:r>
            <a:endParaRPr lang="ga-IE" sz="2400">
              <a:latin typeface="Comic Sans MS" pitchFamily="66" charset="0"/>
              <a:cs typeface="Times New Roman" pitchFamily="18" charset="0"/>
            </a:endParaRPr>
          </a:p>
          <a:p>
            <a:pPr marL="363538" indent="-363538" eaLnBrk="0" hangingPunct="0">
              <a:buFontTx/>
              <a:buChar char="•"/>
              <a:tabLst>
                <a:tab pos="457200" algn="l"/>
              </a:tabLst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salann</a:t>
            </a:r>
            <a:endParaRPr lang="ga-IE" sz="2400">
              <a:latin typeface="Comic Sans MS" pitchFamily="66" charset="0"/>
              <a:cs typeface="Times New Roman" pitchFamily="18" charset="0"/>
            </a:endParaRPr>
          </a:p>
          <a:p>
            <a:pPr marL="363538" indent="-363538" eaLnBrk="0" hangingPunct="0">
              <a:buFontTx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im</a:t>
            </a:r>
            <a:endParaRPr lang="ga-IE" sz="240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3" y="3543300"/>
            <a:ext cx="77771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ga-IE" sz="2400" u="sng" dirty="0">
                <a:latin typeface="Comic Sans MS" pitchFamily="66" charset="0"/>
                <a:ea typeface="Times New Roman" pitchFamily="18" charset="0"/>
                <a:cs typeface="Arial" charset="0"/>
              </a:rPr>
              <a:t>An Fuidreamh</a:t>
            </a: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Cuir an plúr isteach i 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m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babhla. Déan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log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i lár an phlúir. Cuir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na huibheacha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isteach sa 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log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agus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cuid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den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bhainne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.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Measc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go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maith iad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. </a:t>
            </a: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C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uir an chuid eile 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den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bhainne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isteach de réir a chéile </a:t>
            </a:r>
            <a:r>
              <a:rPr lang="en-GB" sz="2400" dirty="0" err="1">
                <a:latin typeface="Comic Sans MS" pitchFamily="66" charset="0"/>
                <a:ea typeface="Times New Roman" pitchFamily="18" charset="0"/>
                <a:cs typeface="Arial" charset="0"/>
              </a:rPr>
              <a:t>agus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Comic Sans MS" pitchFamily="66" charset="0"/>
                <a:ea typeface="Times New Roman" pitchFamily="18" charset="0"/>
                <a:cs typeface="Arial" charset="0"/>
              </a:rPr>
              <a:t>tú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ag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meascadh i rith an ama. </a:t>
            </a:r>
            <a:endParaRPr lang="en-GB" sz="2400" dirty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Cuir </a:t>
            </a:r>
            <a:r>
              <a:rPr lang="ga-IE" sz="2400" dirty="0" err="1">
                <a:latin typeface="Comic Sans MS" pitchFamily="66" charset="0"/>
                <a:ea typeface="Times New Roman" pitchFamily="18" charset="0"/>
                <a:cs typeface="Arial" charset="0"/>
              </a:rPr>
              <a:t>gráinne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salainn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leis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an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meascán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.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Ansin fág sa chuisneoir</a:t>
            </a:r>
            <a:r>
              <a:rPr lang="en-GB" sz="2400" dirty="0">
                <a:latin typeface="Comic Sans MS" pitchFamily="66" charset="0"/>
                <a:ea typeface="Times New Roman" pitchFamily="18" charset="0"/>
                <a:cs typeface="Arial" charset="0"/>
              </a:rPr>
              <a:t> é </a:t>
            </a:r>
            <a:r>
              <a:rPr lang="ga-IE" sz="2400" dirty="0">
                <a:latin typeface="Comic Sans MS" pitchFamily="66" charset="0"/>
                <a:ea typeface="Times New Roman" pitchFamily="18" charset="0"/>
                <a:cs typeface="Arial" charset="0"/>
              </a:rPr>
              <a:t>ar feadh uair an chloig.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9138" y="1052513"/>
            <a:ext cx="8029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ga-IE" sz="2400" u="sng" dirty="0">
                <a:latin typeface="Comic Sans MS" pitchFamily="66" charset="0"/>
                <a:ea typeface="Times New Roman" pitchFamily="18" charset="0"/>
                <a:cs typeface="Arial" charset="0"/>
              </a:rPr>
              <a:t>Modh Cócarála</a:t>
            </a: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en-GB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Cinntigh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go bhfuil an friochtán breá te. </a:t>
            </a:r>
            <a:endParaRPr lang="en-GB" sz="24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Cuir ruainn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beag ime ar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bhfriochtán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Clúdaigh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bun an 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fhriochtáin go hiomlán le </a:t>
            </a:r>
            <a:r>
              <a:rPr lang="ga-IE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fuidr</a:t>
            </a:r>
            <a:r>
              <a:rPr lang="en-GB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ea</a:t>
            </a:r>
            <a:r>
              <a:rPr lang="ga-IE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mh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éan é a chócaráil ar feadh nóiméad amháin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63538" indent="-363538"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Iompaigh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le 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spadal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é 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agus cócaráil an taobh eile</a:t>
            </a:r>
            <a:r>
              <a:rPr lang="en-GB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9138" y="4797425"/>
            <a:ext cx="813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ga-IE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Tá</a:t>
            </a:r>
            <a:r>
              <a:rPr lang="en-GB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físeán</a:t>
            </a:r>
            <a:r>
              <a:rPr lang="ga-IE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maidir le pancóga a </a:t>
            </a:r>
            <a:r>
              <a:rPr lang="en-GB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dhéanamh </a:t>
            </a:r>
            <a:r>
              <a:rPr lang="ga-IE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le</a:t>
            </a:r>
            <a:r>
              <a:rPr lang="en-GB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feiceáil</a:t>
            </a:r>
            <a:r>
              <a:rPr lang="ga-IE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ar an suíomh seo</a:t>
            </a:r>
            <a:r>
              <a:rPr lang="en-GB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IE" sz="2000"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http://www.meoneile.ie/ailt/l%C3%A1-na-bpanc%C3%B3g#.UxMuFvl_uVo</a:t>
            </a:r>
            <a:r>
              <a:rPr lang="en-IE" sz="200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33848" name="Group 56"/>
          <p:cNvGraphicFramePr>
            <a:graphicFrameLocks noGrp="1"/>
          </p:cNvGraphicFramePr>
          <p:nvPr/>
        </p:nvGraphicFramePr>
        <p:xfrm>
          <a:off x="427038" y="701675"/>
          <a:ext cx="8229600" cy="5722938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Maireann an Carghas 30 lá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Tugtar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‘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Máirt na hInide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’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 an Máirt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roimh an gCarghas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Níor bhac muintir na hÉireann le troscadh a dhéanamh i rith an Charghais fadó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Lá mór bainise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acha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 bhí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 Máirt na hInide in Éirinn fadó.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New Orleans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Meiriceá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Theas.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Tugtar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Mardi Gras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ar Mháirt na hInide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roinnt tíortha.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Itear borróga uachtair sna tíortha Lochlannacha Máirt</a:t>
                      </a:r>
                      <a:r>
                        <a:rPr kumimoji="0" lang="en-GB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 hInide. </a:t>
                      </a:r>
                      <a:endParaRPr kumimoji="0" lang="ga-I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 Bhrasaíl atá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Rio de Janeiro.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1336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2663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43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39592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480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2562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608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9039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5" name="Title 13"/>
          <p:cNvSpPr>
            <a:spLocks/>
          </p:cNvSpPr>
          <p:nvPr/>
        </p:nvSpPr>
        <p:spPr bwMode="auto">
          <a:xfrm>
            <a:off x="1692275" y="188913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395288" y="1341438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físeán faoi </a:t>
            </a:r>
            <a:r>
              <a:rPr lang="en-GB" sz="2400">
                <a:latin typeface="Comic Sans MS" pitchFamily="66" charset="0"/>
              </a:rPr>
              <a:t>‘</a:t>
            </a:r>
            <a:r>
              <a:rPr lang="ga-IE" sz="2400">
                <a:latin typeface="Comic Sans MS" pitchFamily="66" charset="0"/>
              </a:rPr>
              <a:t>Mardi Gras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i</a:t>
            </a:r>
            <a:r>
              <a:rPr lang="en-GB" sz="2400">
                <a:latin typeface="Comic Sans MS" pitchFamily="66" charset="0"/>
              </a:rPr>
              <a:t>n</a:t>
            </a:r>
            <a:r>
              <a:rPr lang="ga-IE" sz="2400">
                <a:latin typeface="Comic Sans MS" pitchFamily="66" charset="0"/>
              </a:rPr>
              <a:t> New Orleans </a:t>
            </a:r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feiceáil</a:t>
            </a:r>
          </a:p>
          <a:p>
            <a:r>
              <a:rPr lang="ga-IE" sz="2400">
                <a:latin typeface="Comic Sans MS" pitchFamily="66" charset="0"/>
              </a:rPr>
              <a:t>ar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suíomh seo</a:t>
            </a:r>
            <a:r>
              <a:rPr lang="en-IE" sz="2400">
                <a:latin typeface="Comic Sans MS" pitchFamily="66" charset="0"/>
              </a:rPr>
              <a:t>:</a:t>
            </a:r>
          </a:p>
          <a:p>
            <a:r>
              <a:rPr lang="en-IE" sz="2400">
                <a:latin typeface="Comic Sans MS" pitchFamily="66" charset="0"/>
                <a:hlinkClick r:id="rId2"/>
              </a:rPr>
              <a:t>http://video.nationalgeographic.com/video/us-new-orleans-mardi-gras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95288" y="3357563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tuilleadh eolais le fáil ar an suíomh seo</a:t>
            </a:r>
            <a:r>
              <a:rPr lang="en-GB" sz="2400">
                <a:latin typeface="Comic Sans MS" pitchFamily="66" charset="0"/>
              </a:rPr>
              <a:t>: </a:t>
            </a:r>
            <a:r>
              <a:rPr lang="en-IE" sz="2400">
                <a:latin typeface="Comic Sans MS" pitchFamily="66" charset="0"/>
                <a:hlinkClick r:id="rId3"/>
              </a:rPr>
              <a:t>http://en.wikipedia.org/wiki/Mardi_Gras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611188" y="833438"/>
            <a:ext cx="7921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167005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Tugtar Máirt na hInide ar an Máirt</a:t>
            </a:r>
          </a:p>
          <a:p>
            <a:pPr marL="363538" indent="-363538">
              <a:buFont typeface="Arial" charset="0"/>
              <a:buNone/>
            </a:pPr>
            <a:r>
              <a:rPr lang="ga-IE" sz="2400">
                <a:latin typeface="Comic Sans MS" pitchFamily="66" charset="0"/>
              </a:rPr>
              <a:t>	roimh an gCarghas.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321310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Ón Laidin a thagann an focal Gaeilge ‘inid’.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‘Tús an Charghais’ atá i gceist le ‘inid’.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513" y="2097088"/>
            <a:ext cx="467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>
                <a:latin typeface="Comic Sans MS" pitchFamily="66" charset="0"/>
              </a:rPr>
              <a:t>Céard é an Carghas?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1025" y="549275"/>
            <a:ext cx="8066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tréimhse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thábhachtach é an Carghas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bhféilire na Críostaíochta. Maireann sé 40 lá. Déanann Críostaithe troscadh i rith an Charghais i gcuimhne ar an 40 lá</a:t>
            </a:r>
          </a:p>
          <a:p>
            <a:r>
              <a:rPr lang="ga-IE" sz="2400">
                <a:latin typeface="Comic Sans MS" pitchFamily="66" charset="0"/>
              </a:rPr>
              <a:t>a chaith Íosa Críost san fhásach agus troscadh</a:t>
            </a:r>
          </a:p>
          <a:p>
            <a:r>
              <a:rPr lang="ga-IE" sz="2400">
                <a:latin typeface="Comic Sans MS" pitchFamily="66" charset="0"/>
              </a:rPr>
              <a:t>á dhéanamh aige.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3281363"/>
            <a:ext cx="36718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Tosaíonn an Carghas ar Chéadaoin an Luaithrigh. Is í Máirt na hInide an lá roimh Chéadaoin an Luaithrigh.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03525"/>
            <a:ext cx="4286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954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3375" y="2133600"/>
            <a:ext cx="3816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Tugtar ‘Lá na bPancóg’ ar Mháirt na hInide freisin, mar go n-itheann daoine pancóga ar an lá 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3713" y="2133600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Cén fáth a n-itheann daoine pancóga Máirt na hInide?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5538" y="692150"/>
            <a:ext cx="38893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In Éirinn fadó </a:t>
            </a:r>
            <a:r>
              <a:rPr lang="en-GB" sz="2400">
                <a:latin typeface="Comic Sans MS" pitchFamily="66" charset="0"/>
              </a:rPr>
              <a:t>dhéantaí</a:t>
            </a:r>
            <a:r>
              <a:rPr lang="ga-IE" sz="2400">
                <a:latin typeface="Comic Sans MS" pitchFamily="66" charset="0"/>
              </a:rPr>
              <a:t> diantroscadh </a:t>
            </a:r>
            <a:r>
              <a:rPr lang="en-GB" sz="2400">
                <a:latin typeface="Comic Sans MS" pitchFamily="66" charset="0"/>
              </a:rPr>
              <a:t>i rith</a:t>
            </a:r>
            <a:r>
              <a:rPr lang="ga-IE" sz="2400">
                <a:latin typeface="Comic Sans MS" pitchFamily="66" charset="0"/>
              </a:rPr>
              <a:t> an Charghais. Ní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ití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feoil, uibheacha ná táirgí déiríochta.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4292600"/>
            <a:ext cx="4791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Dhéantaí</a:t>
            </a:r>
            <a:r>
              <a:rPr lang="ga-IE" sz="2400">
                <a:latin typeface="Comic Sans MS" pitchFamily="66" charset="0"/>
              </a:rPr>
              <a:t> pancóga </a:t>
            </a:r>
            <a:r>
              <a:rPr lang="en-GB" sz="2400">
                <a:latin typeface="Comic Sans MS" pitchFamily="66" charset="0"/>
              </a:rPr>
              <a:t>Máirt na hInide, mar sin, </a:t>
            </a:r>
            <a:r>
              <a:rPr lang="ga-IE" sz="2400">
                <a:latin typeface="Comic Sans MS" pitchFamily="66" charset="0"/>
              </a:rPr>
              <a:t>chun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na huibheacha, an t-im agus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an bainne</a:t>
            </a:r>
            <a:r>
              <a:rPr lang="en-GB" sz="2400">
                <a:latin typeface="Comic Sans MS" pitchFamily="66" charset="0"/>
              </a:rPr>
              <a:t> ar fad a bhí</a:t>
            </a:r>
            <a:r>
              <a:rPr lang="ga-IE" sz="2400">
                <a:latin typeface="Comic Sans MS" pitchFamily="66" charset="0"/>
              </a:rPr>
              <a:t> sa teach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úsáid </a:t>
            </a:r>
            <a:r>
              <a:rPr lang="en-GB" sz="2400">
                <a:latin typeface="Comic Sans MS" pitchFamily="66" charset="0"/>
              </a:rPr>
              <a:t>sula gcuirfí tús leis an tréimhse throscaidh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3660775"/>
            <a:ext cx="31353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25" y="2871788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2879725"/>
            <a:ext cx="17478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8600" y="815975"/>
            <a:ext cx="12890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6338" y="3348038"/>
            <a:ext cx="6445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5575" y="3348038"/>
            <a:ext cx="6429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66688" y="182563"/>
            <a:ext cx="9324976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63713" y="2225675"/>
            <a:ext cx="5616575" cy="22828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latin typeface="Comic Sans MS" pitchFamily="66" charset="0"/>
              </a:rPr>
              <a:t>Lá mór</a:t>
            </a:r>
            <a:r>
              <a:rPr lang="en-GB" sz="2400">
                <a:latin typeface="Comic Sans MS" pitchFamily="66" charset="0"/>
              </a:rPr>
              <a:t> bainiseacha</a:t>
            </a:r>
            <a:r>
              <a:rPr lang="ga-IE" sz="2400">
                <a:latin typeface="Comic Sans MS" pitchFamily="66" charset="0"/>
              </a:rPr>
              <a:t> a bhíodh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Máirt na hInide in Éirinn fadó. </a:t>
            </a:r>
            <a:r>
              <a:rPr lang="en-GB" sz="2400">
                <a:latin typeface="Comic Sans MS" pitchFamily="66" charset="0"/>
              </a:rPr>
              <a:t>N</a:t>
            </a:r>
            <a:r>
              <a:rPr lang="ga-IE" sz="2400">
                <a:latin typeface="Comic Sans MS" pitchFamily="66" charset="0"/>
              </a:rPr>
              <a:t>í raibh cead ag daoine pósadh le linn an Charghais</a:t>
            </a:r>
            <a:r>
              <a:rPr lang="en-GB" sz="2400">
                <a:latin typeface="Comic Sans MS" pitchFamily="66" charset="0"/>
              </a:rPr>
              <a:t> an t-am sin</a:t>
            </a:r>
            <a:r>
              <a:rPr lang="ga-IE" sz="2400">
                <a:latin typeface="Comic Sans MS" pitchFamily="66" charset="0"/>
              </a:rPr>
              <a:t>. Mar sin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phósadh </a:t>
            </a:r>
            <a:r>
              <a:rPr lang="ga-IE" sz="2400">
                <a:latin typeface="Comic Sans MS" pitchFamily="66" charset="0"/>
              </a:rPr>
              <a:t>a lán daoine roimh thús an Charghais</a:t>
            </a:r>
            <a:r>
              <a:rPr lang="en-GB" sz="2400">
                <a:latin typeface="Comic Sans MS" pitchFamily="66" charset="0"/>
              </a:rPr>
              <a:t>,</a:t>
            </a:r>
            <a:endParaRPr lang="ga-IE" sz="2400">
              <a:latin typeface="Comic Sans MS" pitchFamily="66" charset="0"/>
            </a:endParaRPr>
          </a:p>
          <a:p>
            <a:pPr>
              <a:defRPr/>
            </a:pPr>
            <a:r>
              <a:rPr lang="ga-IE" sz="2400">
                <a:latin typeface="Comic Sans MS" pitchFamily="66" charset="0"/>
              </a:rPr>
              <a:t>ar Mháirt na hInide. </a:t>
            </a:r>
            <a:endParaRPr lang="ga-I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268413"/>
            <a:ext cx="48958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Nós eile a bhíodh ann fadó go gcaitheadh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mná óga, nach raibh pósta, pancóg san aer agus go ndéanaidís iarracht breith uirthi arís sa fhriochtán gan ligean di titim ar an urlár.</a:t>
            </a:r>
          </a:p>
          <a:p>
            <a:r>
              <a:rPr lang="ga-IE" sz="2400">
                <a:latin typeface="Comic Sans MS" pitchFamily="66" charset="0"/>
              </a:rPr>
              <a:t>Dá n‑éireodh le bean é sin a dhéanamh deirtí gur cinnte</a:t>
            </a:r>
          </a:p>
          <a:p>
            <a:r>
              <a:rPr lang="ga-IE" sz="2400">
                <a:latin typeface="Comic Sans MS" pitchFamily="66" charset="0"/>
              </a:rPr>
              <a:t>go mbeadh sí pósta roimh dheireadh na bliana!</a:t>
            </a:r>
            <a:endParaRPr lang="en-IE" sz="240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63" y="881063"/>
            <a:ext cx="36766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764</Words>
  <Application>Microsoft Office PowerPoint</Application>
  <PresentationFormat>On-screen Show (4:3)</PresentationFormat>
  <Paragraphs>76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Máirt na hInide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Máirt na hInide</dc:title>
  <dc:creator>maire</dc:creator>
  <cp:lastModifiedBy>Méabh Ní Loingsigh</cp:lastModifiedBy>
  <cp:revision>154</cp:revision>
  <cp:lastPrinted>2014-09-09T10:09:21Z</cp:lastPrinted>
  <dcterms:created xsi:type="dcterms:W3CDTF">2014-03-11T12:01:53Z</dcterms:created>
  <dcterms:modified xsi:type="dcterms:W3CDTF">2014-09-11T09:17:19Z</dcterms:modified>
</cp:coreProperties>
</file>