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83" r:id="rId4"/>
    <p:sldId id="260" r:id="rId5"/>
    <p:sldId id="272" r:id="rId6"/>
    <p:sldId id="261" r:id="rId7"/>
    <p:sldId id="265" r:id="rId8"/>
    <p:sldId id="267" r:id="rId9"/>
    <p:sldId id="271" r:id="rId10"/>
    <p:sldId id="269" r:id="rId11"/>
    <p:sldId id="270" r:id="rId12"/>
    <p:sldId id="288" r:id="rId13"/>
    <p:sldId id="276" r:id="rId14"/>
    <p:sldId id="273" r:id="rId15"/>
    <p:sldId id="284" r:id="rId16"/>
    <p:sldId id="274" r:id="rId17"/>
    <p:sldId id="275" r:id="rId18"/>
    <p:sldId id="279" r:id="rId19"/>
    <p:sldId id="282" r:id="rId20"/>
    <p:sldId id="281" r:id="rId21"/>
    <p:sldId id="264" r:id="rId22"/>
    <p:sldId id="287" r:id="rId23"/>
    <p:sldId id="286" r:id="rId24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FF9966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28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BD3EDB-7734-446F-94ED-69C06BA36485}" type="datetimeFigureOut">
              <a:rPr lang="en-GB"/>
              <a:pPr>
                <a:defRPr/>
              </a:pPr>
              <a:t>15/06/2014</a:t>
            </a:fld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BAE23F-99B1-431D-9448-F57DCC01D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3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9F0D14-684D-40CE-99DE-2CC46B854B4B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290DB9-2EB6-48EA-A962-E20A6BB2248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094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E81B6-9BDD-4D16-8545-F5F38C15056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654B3-1C6D-4454-A709-FDFC0F4C447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8695F-FF38-4840-9082-596CFF9898F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F2040-A452-4FE8-AC00-25602B0303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B26D-C27A-4762-A132-02B9BA2DEBD2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694C-9795-4BDF-9291-39E1D2DC9CA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1291-82C6-4F2B-BF4A-404242D0EC59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D24B-11D7-4A0C-BCD8-68C1074275C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9348-930D-4623-B562-99C651B5B370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730-1B90-4851-AA9D-2EDB7FEA1AC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7D7F-F19D-41A2-A362-0F0DD49E8606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EE68-0B27-441A-83F1-6430AC63A44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5DA6-2010-4A53-A3CE-2042D958F983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CEC4-B5E3-4526-B80E-D621D6A7ED4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91C7-6A7A-4FE2-93F5-2F97E196A79C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66BC-0930-4505-B2E1-C7AAA9E12A4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C7EE-CC3B-4459-827D-412B1A7F7AA9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29F7-221D-4093-94B4-FC762B43F0E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E46FA-6E9C-4AA9-9BD1-9FD4FCD6943E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4A1D-B0CC-4A97-BEDC-B8E27C6D8D1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C2F3-FF2B-4EAF-BD8E-4AEA04CF4086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5080-8778-4EAF-B4A5-A67B56920A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8BAB-81D4-4229-B3AF-109697EAF46D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8345-CDEB-47DA-8D69-5C2E8AA0C4A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5616-C90E-476C-B63A-5FFA94AF9BB5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4B87-BF6A-4B59-A0BE-0E72803DDF7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E074A5-EE91-4BA1-8A27-6FA227781CC3}" type="datetimeFigureOut">
              <a:rPr lang="en-IE"/>
              <a:pPr>
                <a:defRPr/>
              </a:pPr>
              <a:t>15/06/2014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001-3BB2-4B99-90BF-0F7E53A47B2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quiz/mquiz.asp?filename=MniGhallBrasa&#237;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kids/places/find/brazil/" TargetMode="External"/><Relationship Id="rId2" Type="http://schemas.openxmlformats.org/officeDocument/2006/relationships/hyperlink" Target="http://www.timeforkids.com/destination/brazi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igzone.com/puzzles/08055D4AC14C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nationalgeographic.com/kids/places/find/brazil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hyperlink" Target="http://www.timeforkids.com/destination/brazil/native-lingo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shutterstock_12617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92150"/>
            <a:ext cx="691356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427538" y="549275"/>
            <a:ext cx="3889375" cy="1470025"/>
          </a:xfrm>
        </p:spPr>
        <p:txBody>
          <a:bodyPr/>
          <a:lstStyle/>
          <a:p>
            <a:pPr eaLnBrk="1" hangingPunct="1"/>
            <a:r>
              <a:rPr lang="ga-IE" b="1" smtClean="0">
                <a:latin typeface="Comic Sans MS" pitchFamily="66" charset="0"/>
              </a:rPr>
              <a:t>An Bhrasaíl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8" descr="shutterstock_1122515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588"/>
            <a:ext cx="9140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11188" y="765175"/>
            <a:ext cx="2881312" cy="172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3132138" y="2565400"/>
            <a:ext cx="2808287" cy="172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750" y="4292600"/>
            <a:ext cx="2879725" cy="17287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5867400" y="4221163"/>
            <a:ext cx="2881313" cy="1728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5724525" y="836613"/>
            <a:ext cx="2879725" cy="1728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684213" y="2060575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púma</a:t>
            </a:r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5867400" y="1412875"/>
            <a:ext cx="1584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br>
              <a:rPr lang="en-GB" sz="240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spadán</a:t>
            </a:r>
          </a:p>
        </p:txBody>
      </p:sp>
      <p:sp>
        <p:nvSpPr>
          <p:cNvPr id="29705" name="TextBox 16"/>
          <p:cNvSpPr txBox="1">
            <a:spLocks noChangeArrowheads="1"/>
          </p:cNvSpPr>
          <p:nvPr/>
        </p:nvSpPr>
        <p:spPr bwMode="auto">
          <a:xfrm>
            <a:off x="5867400" y="544512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t-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arcán talún</a:t>
            </a:r>
          </a:p>
        </p:txBody>
      </p:sp>
      <p:sp>
        <p:nvSpPr>
          <p:cNvPr id="29706" name="TextBox 17"/>
          <p:cNvSpPr txBox="1">
            <a:spLocks noChangeArrowheads="1"/>
          </p:cNvSpPr>
          <p:nvPr/>
        </p:nvSpPr>
        <p:spPr bwMode="auto">
          <a:xfrm>
            <a:off x="611188" y="558958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t-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anacanda</a:t>
            </a:r>
          </a:p>
        </p:txBody>
      </p:sp>
      <p:sp>
        <p:nvSpPr>
          <p:cNvPr id="29707" name="TextBox 21"/>
          <p:cNvSpPr txBox="1">
            <a:spLocks noChangeArrowheads="1"/>
          </p:cNvSpPr>
          <p:nvPr/>
        </p:nvSpPr>
        <p:spPr bwMode="auto">
          <a:xfrm>
            <a:off x="3132138" y="2852738"/>
            <a:ext cx="2808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Ainmhithe na 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Amasóin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e</a:t>
            </a:r>
            <a:endParaRPr lang="ga-IE" sz="3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250825" y="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>
                <a:latin typeface="Comic Sans MS" pitchFamily="66" charset="0"/>
              </a:rPr>
              <a:t>Dufair na hAmasóine</a:t>
            </a:r>
          </a:p>
        </p:txBody>
      </p:sp>
      <p:pic>
        <p:nvPicPr>
          <p:cNvPr id="29709" name="Picture 19" descr="shutterstock_1148714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836613"/>
            <a:ext cx="16668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0" descr="shutterstock_762216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1080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1" descr="shutterstock_1194057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292600"/>
            <a:ext cx="2028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2" descr="shutterstock_136527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221163"/>
            <a:ext cx="16684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29703" grpId="0"/>
      <p:bldP spid="29704" grpId="0"/>
      <p:bldP spid="29705" grpId="0"/>
      <p:bldP spid="29706" grpId="0"/>
      <p:bldP spid="297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8" descr="shutterstock_1122515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588"/>
            <a:ext cx="9140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11188" y="765175"/>
            <a:ext cx="2881312" cy="172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3132138" y="2565400"/>
            <a:ext cx="2808287" cy="172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750" y="4292600"/>
            <a:ext cx="2879725" cy="17287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5867400" y="4221163"/>
            <a:ext cx="2881313" cy="1728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5724525" y="836613"/>
            <a:ext cx="2879725" cy="1728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30727" name="TextBox 14"/>
          <p:cNvSpPr txBox="1">
            <a:spLocks noChangeArrowheads="1"/>
          </p:cNvSpPr>
          <p:nvPr/>
        </p:nvSpPr>
        <p:spPr bwMode="auto">
          <a:xfrm>
            <a:off x="1908175" y="1125538"/>
            <a:ext cx="165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magairlín</a:t>
            </a:r>
          </a:p>
        </p:txBody>
      </p:sp>
      <p:sp>
        <p:nvSpPr>
          <p:cNvPr id="30728" name="TextBox 15"/>
          <p:cNvSpPr txBox="1">
            <a:spLocks noChangeArrowheads="1"/>
          </p:cNvSpPr>
          <p:nvPr/>
        </p:nvSpPr>
        <p:spPr bwMode="auto">
          <a:xfrm>
            <a:off x="5867400" y="1052513"/>
            <a:ext cx="1152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crann rubair</a:t>
            </a:r>
          </a:p>
        </p:txBody>
      </p:sp>
      <p:sp>
        <p:nvSpPr>
          <p:cNvPr id="30729" name="TextBox 16"/>
          <p:cNvSpPr txBox="1">
            <a:spLocks noChangeArrowheads="1"/>
          </p:cNvSpPr>
          <p:nvPr/>
        </p:nvSpPr>
        <p:spPr bwMode="auto">
          <a:xfrm>
            <a:off x="7092950" y="4581525"/>
            <a:ext cx="1801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t-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éan parthais</a:t>
            </a:r>
          </a:p>
        </p:txBody>
      </p: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468313" y="5589588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cnó Brasaíleach</a:t>
            </a:r>
          </a:p>
        </p:txBody>
      </p:sp>
      <p:sp>
        <p:nvSpPr>
          <p:cNvPr id="30731" name="TextBox 21"/>
          <p:cNvSpPr txBox="1">
            <a:spLocks noChangeArrowheads="1"/>
          </p:cNvSpPr>
          <p:nvPr/>
        </p:nvSpPr>
        <p:spPr bwMode="auto">
          <a:xfrm>
            <a:off x="3203575" y="2924175"/>
            <a:ext cx="25923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Plandaí na 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Amasóin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e</a:t>
            </a:r>
            <a:endParaRPr lang="ga-IE" sz="3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84" name="TextBox 22"/>
          <p:cNvSpPr txBox="1">
            <a:spLocks noChangeArrowheads="1"/>
          </p:cNvSpPr>
          <p:nvPr/>
        </p:nvSpPr>
        <p:spPr bwMode="auto">
          <a:xfrm>
            <a:off x="250825" y="0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>
                <a:latin typeface="Comic Sans MS" pitchFamily="66" charset="0"/>
              </a:rPr>
              <a:t>Dufair na hAmasóine</a:t>
            </a:r>
          </a:p>
        </p:txBody>
      </p:sp>
      <p:pic>
        <p:nvPicPr>
          <p:cNvPr id="30733" name="Picture 19" descr="shutterstock_501215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836613"/>
            <a:ext cx="1189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0" descr="shutterstock_1219555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908050"/>
            <a:ext cx="10668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1" descr="shutterstock_970754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365625"/>
            <a:ext cx="16684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2" descr="shutterstock_337749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292600"/>
            <a:ext cx="10175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30727" grpId="0"/>
      <p:bldP spid="30728" grpId="0"/>
      <p:bldP spid="30729" grpId="0"/>
      <p:bldP spid="30730" grpId="0"/>
      <p:bldP spid="307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8" descr="shutterstock_1122515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588"/>
            <a:ext cx="9140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11188" y="765175"/>
            <a:ext cx="2881312" cy="172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3276600" y="2565400"/>
            <a:ext cx="2663825" cy="172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750" y="4292600"/>
            <a:ext cx="2879725" cy="17287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5867400" y="4221163"/>
            <a:ext cx="2881313" cy="1728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5724525" y="836613"/>
            <a:ext cx="2879725" cy="1728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684213" y="1989138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macá</a:t>
            </a:r>
          </a:p>
        </p:txBody>
      </p:sp>
      <p:sp>
        <p:nvSpPr>
          <p:cNvPr id="28680" name="TextBox 15"/>
          <p:cNvSpPr txBox="1">
            <a:spLocks noChangeArrowheads="1"/>
          </p:cNvSpPr>
          <p:nvPr/>
        </p:nvSpPr>
        <p:spPr bwMode="auto">
          <a:xfrm>
            <a:off x="5724525" y="1268413"/>
            <a:ext cx="172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phearaicít</a:t>
            </a:r>
          </a:p>
        </p:txBody>
      </p: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5940425" y="5445125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túcán</a:t>
            </a:r>
          </a:p>
        </p:txBody>
      </p:sp>
      <p:sp>
        <p:nvSpPr>
          <p:cNvPr id="28682" name="TextBox 17"/>
          <p:cNvSpPr txBox="1">
            <a:spLocks noChangeArrowheads="1"/>
          </p:cNvSpPr>
          <p:nvPr/>
        </p:nvSpPr>
        <p:spPr bwMode="auto">
          <a:xfrm>
            <a:off x="611188" y="558958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dordéan</a:t>
            </a:r>
          </a:p>
        </p:txBody>
      </p:sp>
      <p:sp>
        <p:nvSpPr>
          <p:cNvPr id="28683" name="TextBox 21"/>
          <p:cNvSpPr txBox="1">
            <a:spLocks noChangeArrowheads="1"/>
          </p:cNvSpPr>
          <p:nvPr/>
        </p:nvSpPr>
        <p:spPr bwMode="auto">
          <a:xfrm>
            <a:off x="3492500" y="2924175"/>
            <a:ext cx="2232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Éin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na 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ga-IE" sz="3200">
                <a:solidFill>
                  <a:schemeClr val="bg1"/>
                </a:solidFill>
                <a:latin typeface="Comic Sans MS" pitchFamily="66" charset="0"/>
              </a:rPr>
              <a:t>Amasóin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e</a:t>
            </a:r>
            <a:endParaRPr lang="ga-IE" sz="3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708" name="TextBox 2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>
                <a:latin typeface="Comic Sans MS" pitchFamily="66" charset="0"/>
              </a:rPr>
              <a:t>Dufair na hAmasóine</a:t>
            </a:r>
          </a:p>
        </p:txBody>
      </p:sp>
      <p:pic>
        <p:nvPicPr>
          <p:cNvPr id="28685" name="Picture 19" descr="shutterstock_116798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836613"/>
            <a:ext cx="17240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0" descr="shutterstock_434691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292600"/>
            <a:ext cx="1752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1" descr="shutterstock_957560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1075" y="908050"/>
            <a:ext cx="10556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2" descr="shutterstock_10131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4292600"/>
            <a:ext cx="1512887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28679" grpId="0"/>
      <p:bldP spid="28680" grpId="0"/>
      <p:bldP spid="28681" grpId="0"/>
      <p:bldP spid="28682" grpId="0"/>
      <p:bldP spid="286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4" descr="shutterstock_1122515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588"/>
            <a:ext cx="9140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11188" y="765175"/>
            <a:ext cx="2881312" cy="172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2771775" y="2565400"/>
            <a:ext cx="3384550" cy="172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750" y="4292600"/>
            <a:ext cx="2879725" cy="17287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1" name="Rounded Rectangle 10"/>
          <p:cNvSpPr/>
          <p:nvPr/>
        </p:nvSpPr>
        <p:spPr>
          <a:xfrm>
            <a:off x="5867400" y="4221163"/>
            <a:ext cx="2881313" cy="1728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5724525" y="836613"/>
            <a:ext cx="2879725" cy="17287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31751" name="TextBox 21"/>
          <p:cNvSpPr txBox="1">
            <a:spLocks noChangeArrowheads="1"/>
          </p:cNvSpPr>
          <p:nvPr/>
        </p:nvSpPr>
        <p:spPr bwMode="auto">
          <a:xfrm>
            <a:off x="2771775" y="2636838"/>
            <a:ext cx="34559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Tá treibheanna dúchasacha ina gcónaí </a:t>
            </a: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240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i ndufair na hAmasóine leis na mílte bliain.</a:t>
            </a:r>
            <a:r>
              <a:rPr lang="en-IE" sz="24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0728" name="TextBox 2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>
                <a:latin typeface="Comic Sans MS" pitchFamily="66" charset="0"/>
              </a:rPr>
              <a:t>Dufair na hAmasóine</a:t>
            </a:r>
          </a:p>
        </p:txBody>
      </p:sp>
      <p:pic>
        <p:nvPicPr>
          <p:cNvPr id="31753" name="Picture 15" descr="shutterstock_10462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836613"/>
            <a:ext cx="11128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6" descr="shutterstock_34225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836613"/>
            <a:ext cx="10541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7" descr="shutterstock_179255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365625"/>
            <a:ext cx="11080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8" descr="shutterstock_744487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4221163"/>
            <a:ext cx="1109662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317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b="1">
                <a:latin typeface="Comic Sans MS" pitchFamily="66" charset="0"/>
              </a:rPr>
              <a:t>Cathracha na Brasaíle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1268413"/>
            <a:ext cx="2808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Cónaíonn breis is </a:t>
            </a:r>
            <a:r>
              <a:rPr lang="en-GB" sz="2400">
                <a:latin typeface="Comic Sans MS" pitchFamily="66" charset="0"/>
              </a:rPr>
              <a:t>6 </a:t>
            </a:r>
            <a:r>
              <a:rPr lang="ga-IE" sz="2400">
                <a:latin typeface="Comic Sans MS" pitchFamily="66" charset="0"/>
              </a:rPr>
              <a:t>m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illiún duine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in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Rio de Janeiro</a:t>
            </a:r>
            <a:r>
              <a:rPr lang="ga-IE" sz="2400" b="1">
                <a:latin typeface="Comic Sans MS" pitchFamily="66" charset="0"/>
              </a:rPr>
              <a:t>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650" y="3644900"/>
            <a:ext cx="37449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dealbh ollmhór de Chríost suite ar bharr sléibhe </a:t>
            </a:r>
            <a:r>
              <a:rPr lang="en-GB" sz="2400">
                <a:latin typeface="Comic Sans MS" pitchFamily="66" charset="0"/>
              </a:rPr>
              <a:t>i</a:t>
            </a:r>
            <a:r>
              <a:rPr lang="ga-IE" sz="2400">
                <a:latin typeface="Comic Sans MS" pitchFamily="66" charset="0"/>
              </a:rPr>
              <a:t>n</a:t>
            </a:r>
            <a:r>
              <a:rPr lang="en-GB" sz="2400">
                <a:latin typeface="Comic Sans MS" pitchFamily="66" charset="0"/>
              </a:rPr>
              <a:t> Rio de Janeiro. </a:t>
            </a:r>
            <a:r>
              <a:rPr lang="ga-IE" sz="2400">
                <a:latin typeface="Comic Sans MS" pitchFamily="66" charset="0"/>
              </a:rPr>
              <a:t>Breathnaíonn sé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anuas ar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Rio de Janeiro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ar</a:t>
            </a:r>
            <a:r>
              <a:rPr lang="en-GB" sz="2400">
                <a:latin typeface="Comic Sans MS" pitchFamily="66" charset="0"/>
              </a:rPr>
              <a:t> fad</a:t>
            </a:r>
            <a:r>
              <a:rPr lang="ga-IE" sz="2400">
                <a:latin typeface="Comic Sans MS" pitchFamily="66" charset="0"/>
              </a:rPr>
              <a:t>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Tá sé ar cheann de na dealbha is mó ar domhan. </a:t>
            </a:r>
          </a:p>
        </p:txBody>
      </p:sp>
      <p:pic>
        <p:nvPicPr>
          <p:cNvPr id="32772" name="Picture 7" descr="shutterstock_73059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068638"/>
            <a:ext cx="26003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shutterstock_805188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1075"/>
            <a:ext cx="3529012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8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0113" y="4437063"/>
            <a:ext cx="73453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Bíonn carnabhal mór in Rio de Janeiro gach bliain roimh an gCarghas. </a:t>
            </a:r>
            <a:r>
              <a:rPr lang="ga-IE" sz="2400">
                <a:latin typeface="Comic Sans MS" pitchFamily="66" charset="0"/>
                <a:ea typeface="Calibri" pitchFamily="34" charset="0"/>
                <a:cs typeface="Arial" charset="0"/>
              </a:rPr>
              <a:t>Seasann na mílte duine ag gach aon taobh den tsráid chun breathnú ar na paráidí mór</a:t>
            </a:r>
            <a:r>
              <a:rPr lang="en-GB" sz="2400">
                <a:latin typeface="Comic Sans MS" pitchFamily="66" charset="0"/>
                <a:ea typeface="Calibri" pitchFamily="34" charset="0"/>
                <a:cs typeface="Arial" charset="0"/>
              </a:rPr>
              <a:t>a</a:t>
            </a:r>
            <a:r>
              <a:rPr lang="ga-IE" sz="2400">
                <a:latin typeface="Comic Sans MS" pitchFamily="66" charset="0"/>
                <a:ea typeface="Calibri" pitchFamily="34" charset="0"/>
                <a:cs typeface="Arial" charset="0"/>
              </a:rPr>
              <a:t> ildaite a ghluaiseann trí shráideanna na cathrach mar chuid den fhéile.</a:t>
            </a:r>
            <a:endParaRPr lang="ga-IE" sz="2400">
              <a:latin typeface="Comic Sans MS" pitchFamily="66" charset="0"/>
            </a:endParaRPr>
          </a:p>
        </p:txBody>
      </p:sp>
      <p:pic>
        <p:nvPicPr>
          <p:cNvPr id="33794" name="Picture 4" descr="shutterstock_105148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04813"/>
            <a:ext cx="5761038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463" y="1125538"/>
            <a:ext cx="3816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</a:t>
            </a:r>
            <a:r>
              <a:rPr lang="en-GB" sz="2400">
                <a:latin typeface="Comic Sans MS" pitchFamily="66" charset="0"/>
              </a:rPr>
              <a:t>é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Bras</a:t>
            </a: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í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lia</a:t>
            </a:r>
            <a:r>
              <a:rPr lang="ga-IE" sz="2400" b="1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príomhchathair na Brasaíle. </a:t>
            </a:r>
            <a:r>
              <a:rPr lang="en-GB" sz="2400">
                <a:latin typeface="Comic Sans MS" pitchFamily="66" charset="0"/>
              </a:rPr>
              <a:t>Is </a:t>
            </a:r>
            <a:r>
              <a:rPr lang="ga-IE" sz="2400">
                <a:latin typeface="Comic Sans MS" pitchFamily="66" charset="0"/>
              </a:rPr>
              <a:t>cathair </a:t>
            </a:r>
            <a:br>
              <a:rPr lang="ga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nua-aimseartha í </a:t>
            </a:r>
            <a:br>
              <a:rPr lang="ga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 tógadh sna </a:t>
            </a:r>
            <a:r>
              <a:rPr lang="en-GB" sz="2400">
                <a:latin typeface="Comic Sans MS" pitchFamily="66" charset="0"/>
              </a:rPr>
              <a:t>1950idí</a:t>
            </a:r>
            <a:r>
              <a:rPr lang="ga-IE" sz="2400">
                <a:latin typeface="Comic Sans MS" pitchFamily="66" charset="0"/>
              </a:rPr>
              <a:t>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3933825"/>
            <a:ext cx="38163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</a:t>
            </a:r>
            <a:r>
              <a:rPr lang="en-GB" sz="2400">
                <a:latin typeface="Comic Sans MS" pitchFamily="66" charset="0"/>
              </a:rPr>
              <a:t>é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ã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o Paulo</a:t>
            </a:r>
            <a:r>
              <a:rPr lang="ga-IE" sz="2400" b="1">
                <a:latin typeface="Comic Sans MS" pitchFamily="66" charset="0"/>
              </a:rPr>
              <a:t> </a:t>
            </a:r>
            <a:r>
              <a:rPr lang="en-GB" sz="2400" b="1">
                <a:latin typeface="Comic Sans MS" pitchFamily="66" charset="0"/>
              </a:rPr>
              <a:t/>
            </a:r>
            <a:br>
              <a:rPr lang="en-GB" sz="2400" b="1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an chathair is mó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sa Bhrasaíl. Tá s</a:t>
            </a:r>
            <a:r>
              <a:rPr lang="en-GB" sz="2400">
                <a:latin typeface="Comic Sans MS" pitchFamily="66" charset="0"/>
              </a:rPr>
              <a:t>é</a:t>
            </a:r>
            <a:r>
              <a:rPr lang="ga-IE" sz="2400">
                <a:latin typeface="Comic Sans MS" pitchFamily="66" charset="0"/>
              </a:rPr>
              <a:t> suite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in oirdheisceart na tíre. Tá cónaí ar bhreis is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11 mhilliún duine ann. 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150938" y="215900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b="1">
                <a:latin typeface="Comic Sans MS" pitchFamily="66" charset="0"/>
              </a:rPr>
              <a:t>Cathracha na Brasaíle</a:t>
            </a:r>
          </a:p>
        </p:txBody>
      </p:sp>
      <p:pic>
        <p:nvPicPr>
          <p:cNvPr id="34820" name="Picture 7" descr="shutterstock_31477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1052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shutterstock_73471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70300"/>
            <a:ext cx="4427537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1550" y="5084763"/>
            <a:ext cx="7561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slumaí taobh amuigh de na cathracha móra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sa Bhrasaíl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pt-BR" sz="2400" b="1">
                <a:solidFill>
                  <a:srgbClr val="FF0000"/>
                </a:solidFill>
                <a:latin typeface="Comic Sans MS" pitchFamily="66" charset="0"/>
              </a:rPr>
              <a:t>Favelas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thugtar ar na slumaí sin.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Tá cónaí ar 6% de phobal na Brasaíle sna </a:t>
            </a:r>
            <a:r>
              <a:rPr lang="en-GB" sz="2400">
                <a:latin typeface="Comic Sans MS" pitchFamily="66" charset="0"/>
              </a:rPr>
              <a:t>favelas</a:t>
            </a:r>
            <a:r>
              <a:rPr lang="ga-IE" sz="2400">
                <a:latin typeface="Comic Sans MS" pitchFamily="66" charset="0"/>
              </a:rPr>
              <a:t>.</a:t>
            </a:r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50825" y="215900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b="1">
                <a:latin typeface="Comic Sans MS" pitchFamily="66" charset="0"/>
              </a:rPr>
              <a:t>Cathracha na Brasaíle</a:t>
            </a:r>
            <a:r>
              <a:rPr lang="en-GB" sz="3600" b="1">
                <a:latin typeface="Comic Sans MS" pitchFamily="66" charset="0"/>
              </a:rPr>
              <a:t> - </a:t>
            </a:r>
            <a:r>
              <a:rPr lang="pt-BR" sz="3600" b="1">
                <a:latin typeface="Comic Sans MS" pitchFamily="66" charset="0"/>
              </a:rPr>
              <a:t>Favelas</a:t>
            </a:r>
          </a:p>
        </p:txBody>
      </p:sp>
      <p:pic>
        <p:nvPicPr>
          <p:cNvPr id="35843" name="Picture 5" descr="shutterstock_24136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0805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358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b="1">
                <a:latin typeface="Comic Sans MS" pitchFamily="66" charset="0"/>
              </a:rPr>
              <a:t>Fíricí Spéisiúla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765175"/>
            <a:ext cx="68405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Tx/>
              <a:buChar char="•"/>
            </a:pPr>
            <a:r>
              <a:rPr lang="ga-IE" sz="2400">
                <a:latin typeface="Comic Sans MS" pitchFamily="66" charset="0"/>
              </a:rPr>
              <a:t>Tá an-tóir ar an sacar sa Bhrasaíl.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Tá Corn an Domhain buaite ag foireann na Brasaíle cúig huaire.</a:t>
            </a:r>
            <a:endParaRPr lang="en-IE" sz="2400"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420938"/>
            <a:ext cx="6551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Tx/>
              <a:buChar char="•"/>
            </a:pPr>
            <a:r>
              <a:rPr lang="ga-IE" sz="2400">
                <a:latin typeface="Comic Sans MS" pitchFamily="66" charset="0"/>
              </a:rPr>
              <a:t>Tá clú agus cáil ar Easa Igua</a:t>
            </a:r>
            <a:r>
              <a:rPr lang="en-GB" sz="2400">
                <a:latin typeface="Comic Sans MS" pitchFamily="66" charset="0"/>
              </a:rPr>
              <a:t>z</a:t>
            </a:r>
            <a:r>
              <a:rPr lang="ga-IE" sz="2400">
                <a:latin typeface="Comic Sans MS" pitchFamily="66" charset="0"/>
              </a:rPr>
              <a:t>u atá ar an teorainn idir an Bhrasaíl agus an Airgintín. Tá beagnach 300 eas in Easa Igua</a:t>
            </a:r>
            <a:r>
              <a:rPr lang="en-GB" sz="2400">
                <a:latin typeface="Comic Sans MS" pitchFamily="66" charset="0"/>
              </a:rPr>
              <a:t>z</a:t>
            </a:r>
            <a:r>
              <a:rPr lang="ga-IE" sz="2400">
                <a:latin typeface="Comic Sans MS" pitchFamily="66" charset="0"/>
              </a:rPr>
              <a:t>u.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860800"/>
            <a:ext cx="5795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Tx/>
              <a:buChar char="•"/>
            </a:pPr>
            <a:r>
              <a:rPr lang="ga-IE" sz="2400">
                <a:latin typeface="Comic Sans MS" pitchFamily="66" charset="0"/>
              </a:rPr>
              <a:t>Tá a lán tránna áille sa Bhrasaíl</a:t>
            </a:r>
            <a:r>
              <a:rPr lang="en-GB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Meallann siad na milliúin turasóir chuig an tír gach bliain.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373688"/>
            <a:ext cx="6300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buFontTx/>
              <a:buChar char="•"/>
            </a:pPr>
            <a:r>
              <a:rPr lang="ga-IE" sz="2400">
                <a:latin typeface="Comic Sans MS" pitchFamily="66" charset="0"/>
              </a:rPr>
              <a:t>Fástar níos mó caife sa Bhrasaíl ná in aon tír eile ar domhan. Tugtar </a:t>
            </a:r>
            <a:r>
              <a:rPr lang="pt-BR" sz="2400" b="1">
                <a:solidFill>
                  <a:srgbClr val="FF0000"/>
                </a:solidFill>
                <a:latin typeface="Comic Sans MS" pitchFamily="66" charset="0"/>
              </a:rPr>
              <a:t>fazendas</a:t>
            </a:r>
            <a:r>
              <a:rPr lang="ga-IE" sz="2400">
                <a:latin typeface="Comic Sans MS" pitchFamily="66" charset="0"/>
              </a:rPr>
              <a:t> ar na feirmeacha móra caife.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  <p:pic>
        <p:nvPicPr>
          <p:cNvPr id="36870" name="Picture 11" descr="shutterstock_1475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20713"/>
            <a:ext cx="18002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2" descr="shutterstock_1115496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205038"/>
            <a:ext cx="21717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3" descr="shutterstock_425173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716338"/>
            <a:ext cx="22447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4" descr="shutterstock_1041863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300663"/>
            <a:ext cx="21002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8" grpId="0"/>
      <p:bldP spid="13" grpId="0"/>
      <p:bldP spid="1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6919" name="Group 55"/>
          <p:cNvGraphicFramePr>
            <a:graphicFrameLocks noGrp="1"/>
          </p:cNvGraphicFramePr>
          <p:nvPr/>
        </p:nvGraphicFramePr>
        <p:xfrm>
          <a:off x="323850" y="836613"/>
          <a:ext cx="8229600" cy="5803900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é Rio de Janeiro príomhchathair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 Brasaíle.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í an Bhrasaíl an tír is mó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 Meiriceá Theas.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 Easa Igua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 ar an teorainn idir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Bhrasaíl agus Peiriú.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é S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ã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 Paulo an chathair is mó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 Bhrasaíl.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í an Spáinnis teanga oifigiúil na Brasaíle.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Tá an Bhrasaíl sa leathsféar thuaidh.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Bíonn carnabhal mór in Rio de Janeiro gach bliain roimh an gCarghas.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í Dufair na hAmasóine an dufair is mó ar domhan.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4128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781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0052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3736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6529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60213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7" name="Text Box 54"/>
          <p:cNvSpPr txBox="1">
            <a:spLocks noChangeArrowheads="1"/>
          </p:cNvSpPr>
          <p:nvPr/>
        </p:nvSpPr>
        <p:spPr bwMode="auto">
          <a:xfrm>
            <a:off x="2484438" y="188913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260350"/>
            <a:ext cx="7921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Cá háit ar domhan a bhfuil an Bhrasaíl?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5802313"/>
            <a:ext cx="864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Tá an Bhrasaíl sa leathsféar theas.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2169843">
            <a:off x="2051050" y="3644900"/>
            <a:ext cx="1152525" cy="7524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755650" y="2997200"/>
            <a:ext cx="1295400" cy="64770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468313" y="1196975"/>
            <a:ext cx="80819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000">
                <a:latin typeface="Comic Sans MS" pitchFamily="66" charset="0"/>
              </a:rPr>
              <a:t>Tráth na gCeist</a:t>
            </a:r>
          </a:p>
          <a:p>
            <a:r>
              <a:rPr lang="en-IE" sz="3600" u="sng">
                <a:latin typeface="Comic Sans MS" pitchFamily="66" charset="0"/>
                <a:hlinkClick r:id="rId2"/>
              </a:rPr>
              <a:t>http://www.oswego.org/ocsd-web/quiz/mquiz.asp?filename=MniGhallBrasaíl</a:t>
            </a:r>
            <a:endParaRPr lang="en-IE" sz="3600">
              <a:latin typeface="Comic Sans MS" pitchFamily="66" charset="0"/>
            </a:endParaRPr>
          </a:p>
          <a:p>
            <a:endParaRPr lang="en-IE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0819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Tuilleadh eolais </a:t>
            </a:r>
            <a:r>
              <a:rPr lang="en-GB" sz="2800">
                <a:latin typeface="Comic Sans MS" pitchFamily="66" charset="0"/>
              </a:rPr>
              <a:t>le </a:t>
            </a:r>
            <a:r>
              <a:rPr lang="ga-IE" sz="2800">
                <a:latin typeface="Comic Sans MS" pitchFamily="66" charset="0"/>
              </a:rPr>
              <a:t>fáil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ar na suíomhanna seo:</a:t>
            </a:r>
          </a:p>
          <a:p>
            <a:r>
              <a:rPr lang="ga-IE" sz="2800">
                <a:latin typeface="Comic Sans MS" pitchFamily="66" charset="0"/>
                <a:hlinkClick r:id="rId2"/>
              </a:rPr>
              <a:t>http://www.timeforkids.com/destination/brazil</a:t>
            </a:r>
            <a:endParaRPr lang="en-GB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</a:rPr>
              <a:t> </a:t>
            </a:r>
          </a:p>
          <a:p>
            <a:r>
              <a:rPr lang="en-IE" sz="2800">
                <a:latin typeface="Comic Sans MS" pitchFamily="66" charset="0"/>
                <a:hlinkClick r:id="rId3"/>
              </a:rPr>
              <a:t>http://kids.nationalgeographic.com/kids/places/find/brazil/</a:t>
            </a:r>
            <a:endParaRPr lang="en-IE" sz="2800">
              <a:latin typeface="Comic Sans MS" pitchFamily="66" charset="0"/>
            </a:endParaRPr>
          </a:p>
          <a:p>
            <a:endParaRPr lang="ga-IE" sz="2800">
              <a:latin typeface="Comic Sans MS" pitchFamily="66" charset="0"/>
            </a:endParaRPr>
          </a:p>
          <a:p>
            <a:r>
              <a:rPr lang="en-GB" sz="2800">
                <a:latin typeface="Comic Sans MS" pitchFamily="66" charset="0"/>
              </a:rPr>
              <a:t>Is </a:t>
            </a:r>
            <a:r>
              <a:rPr lang="ga-IE" sz="2800">
                <a:latin typeface="Comic Sans MS" pitchFamily="66" charset="0"/>
              </a:rPr>
              <a:t>féidir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míreanna mearaí a chur le chéile ar an suíomh seo</a:t>
            </a:r>
            <a:r>
              <a:rPr lang="en-GB" sz="2800">
                <a:latin typeface="Comic Sans MS" pitchFamily="66" charset="0"/>
              </a:rPr>
              <a:t>:</a:t>
            </a:r>
            <a:r>
              <a:rPr lang="ga-IE" sz="2800">
                <a:latin typeface="Comic Sans MS" pitchFamily="66" charset="0"/>
              </a:rPr>
              <a:t> </a:t>
            </a:r>
          </a:p>
          <a:p>
            <a:r>
              <a:rPr lang="ga-IE" sz="2800">
                <a:latin typeface="Comic Sans MS" pitchFamily="66" charset="0"/>
                <a:hlinkClick r:id="rId4"/>
              </a:rPr>
              <a:t>http://www.jigzone.com/puzzles/08055D4AC14C</a:t>
            </a:r>
            <a:r>
              <a:rPr lang="ga-IE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539750" y="762000"/>
            <a:ext cx="80708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</a:t>
            </a:r>
            <a:r>
              <a:rPr lang="en-GB" b="1">
                <a:latin typeface="Comic Sans MS" pitchFamily="66" charset="0"/>
                <a:cs typeface="Times New Roman" pitchFamily="18" charset="0"/>
              </a:rPr>
              <a:t>:</a:t>
            </a:r>
            <a:endParaRPr lang="ga-IE" b="1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 ó thaobh cóipchirt de ba cheart d’úinéir an chóipchirt teagmháil a dhéanamh leis na foilsitheoirí. Beidh na foilsitheoirí lántoilteanach socruithe cuí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leis.</a:t>
            </a:r>
            <a:r>
              <a:rPr lang="ga-IE">
                <a:cs typeface="Times New Roman" pitchFamily="18" charset="0"/>
              </a:rPr>
              <a:t> 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3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ga-IE" sz="4800" smtClean="0">
                <a:latin typeface="Comic Sans MS" pitchFamily="66" charset="0"/>
              </a:rPr>
              <a:t>Cén ilchríoch ina bhfuil sí?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1188" y="29972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An Afraic?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08400" y="2924175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An Áise?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84888" y="3573463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An Eoraip?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16238" y="40767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An Aigéine?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51500" y="5013325"/>
            <a:ext cx="1944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Meiriceá Thuaidh?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27088" y="4437063"/>
            <a:ext cx="1944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Meiriceá Theas?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987675" y="537368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400">
                <a:latin typeface="Comic Sans MS" pitchFamily="66" charset="0"/>
              </a:rPr>
              <a:t>Antartaice?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  <p:bldP spid="19459" grpId="0"/>
      <p:bldP spid="19460" grpId="0"/>
      <p:bldP spid="19461" grpId="0"/>
      <p:bldP spid="19462" grpId="0"/>
      <p:bldP spid="19463" grpId="0"/>
      <p:bldP spid="19464" grpId="0"/>
      <p:bldP spid="194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shutterstock_36366595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836613"/>
            <a:ext cx="27670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260350"/>
            <a:ext cx="7129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Tá an Bhrasaíl i</a:t>
            </a:r>
            <a:r>
              <a:rPr lang="en-GB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Meiriceá Theas.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5516563"/>
            <a:ext cx="7921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Tá sí </a:t>
            </a:r>
            <a:r>
              <a:rPr lang="en-GB" sz="3200">
                <a:latin typeface="Comic Sans MS" pitchFamily="66" charset="0"/>
              </a:rPr>
              <a:t>suite </a:t>
            </a:r>
            <a:r>
              <a:rPr lang="ga-IE" sz="3200">
                <a:latin typeface="Comic Sans MS" pitchFamily="66" charset="0"/>
              </a:rPr>
              <a:t>in oirthear na hilchríche</a:t>
            </a:r>
            <a:r>
              <a:rPr lang="en-GB" sz="3200">
                <a:latin typeface="Comic Sans MS" pitchFamily="66" charset="0"/>
              </a:rPr>
              <a:t> sin</a:t>
            </a:r>
            <a:r>
              <a:rPr lang="ga-IE" sz="3200">
                <a:latin typeface="Comic Sans MS" pitchFamily="66" charset="0"/>
              </a:rPr>
              <a:t>.</a:t>
            </a:r>
            <a:r>
              <a:rPr lang="en-IE" sz="3200">
                <a:latin typeface="Comic Sans MS" pitchFamily="66" charset="0"/>
              </a:rPr>
              <a:t> 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771775" y="1484313"/>
            <a:ext cx="1295400" cy="647700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shutterstock_93757264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4210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1979613" y="1484313"/>
            <a:ext cx="504825" cy="14398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404813"/>
            <a:ext cx="46085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000">
            <a:spAutoFit/>
          </a:bodyPr>
          <a:lstStyle/>
          <a:p>
            <a:r>
              <a:rPr lang="ga-IE" sz="3200">
                <a:latin typeface="Comic Sans MS" pitchFamily="66" charset="0"/>
              </a:rPr>
              <a:t>Tá an Bhrasaíl timpeall </a:t>
            </a:r>
            <a:r>
              <a:rPr lang="en-GB" sz="3200">
                <a:latin typeface="Comic Sans MS" pitchFamily="66" charset="0"/>
              </a:rPr>
              <a:t>8</a:t>
            </a:r>
            <a:r>
              <a:rPr lang="ga-IE" sz="3200">
                <a:latin typeface="Comic Sans MS" pitchFamily="66" charset="0"/>
              </a:rPr>
              <a:t>,</a:t>
            </a:r>
            <a:r>
              <a:rPr lang="en-GB" sz="3200">
                <a:latin typeface="Comic Sans MS" pitchFamily="66" charset="0"/>
              </a:rPr>
              <a:t>6</a:t>
            </a:r>
            <a:r>
              <a:rPr lang="ga-IE" sz="3200">
                <a:latin typeface="Comic Sans MS" pitchFamily="66" charset="0"/>
              </a:rPr>
              <a:t>00 km siar ó dheas ó Éirinn. Thógfadh sé 12 uair an chloig eitilt idir Baile Átha Cliath agus Rio de Janeiro.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4437063"/>
            <a:ext cx="79930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latin typeface="Comic Sans MS" pitchFamily="66" charset="0"/>
              </a:rPr>
              <a:t>Cliceáil ar an nasc seo </a:t>
            </a:r>
            <a:r>
              <a:rPr lang="en-GB" sz="3200">
                <a:latin typeface="Comic Sans MS" pitchFamily="66" charset="0"/>
              </a:rPr>
              <a:t>thíos </a:t>
            </a:r>
            <a:r>
              <a:rPr lang="ga-IE" sz="3200">
                <a:latin typeface="Comic Sans MS" pitchFamily="66" charset="0"/>
              </a:rPr>
              <a:t>chun físeán faoin</a:t>
            </a:r>
            <a:r>
              <a:rPr lang="en-GB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mBrasaíl a</a:t>
            </a:r>
            <a:r>
              <a:rPr lang="en-GB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fheiceáil</a:t>
            </a:r>
            <a:r>
              <a:rPr lang="en-IE" sz="3200">
                <a:latin typeface="Comic Sans MS" pitchFamily="66" charset="0"/>
              </a:rPr>
              <a:t>:</a:t>
            </a:r>
          </a:p>
          <a:p>
            <a:r>
              <a:rPr lang="en-IE" sz="2800">
                <a:latin typeface="Comic Sans MS" pitchFamily="66" charset="0"/>
                <a:hlinkClick r:id="rId3"/>
              </a:rPr>
              <a:t>http://kids.nationalgeographic.com/kids/places/find/brazil/</a:t>
            </a:r>
            <a:r>
              <a:rPr lang="en-IE" sz="2800">
                <a:latin typeface="Comic Sans MS" pitchFamily="66" charset="0"/>
              </a:rPr>
              <a:t> </a:t>
            </a:r>
            <a:endParaRPr lang="en-IE" sz="3200">
              <a:latin typeface="Comic Sans MS" pitchFamily="66" charset="0"/>
            </a:endParaRPr>
          </a:p>
        </p:txBody>
      </p:sp>
      <p:pic>
        <p:nvPicPr>
          <p:cNvPr id="19461" name="Picture 8" descr="shutterstock_83692408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00697">
            <a:off x="2555875" y="981075"/>
            <a:ext cx="1295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875" y="836613"/>
            <a:ext cx="117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200" b="1">
                <a:latin typeface="Comic Sans MS" pitchFamily="66" charset="0"/>
              </a:rPr>
              <a:t>Fíricí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6287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Príomhchathair</a:t>
            </a:r>
            <a:r>
              <a:rPr lang="en-IE" sz="2800">
                <a:latin typeface="Comic Sans MS" pitchFamily="66" charset="0"/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321310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Cathracha eile: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3789363"/>
            <a:ext cx="216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Airgeadra: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4365625"/>
            <a:ext cx="165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Teanga: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313" y="2133600"/>
            <a:ext cx="1582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Daonra</a:t>
            </a:r>
            <a:r>
              <a:rPr lang="en-IE" sz="2800">
                <a:latin typeface="Comic Sans MS" pitchFamily="66" charset="0"/>
              </a:rPr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70827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Achar:</a:t>
            </a:r>
          </a:p>
        </p:txBody>
      </p:sp>
      <p:pic>
        <p:nvPicPr>
          <p:cNvPr id="23" name="MS900069423[1].wav">
            <a:hlinkClick r:id="" action="ppaction://media"/>
          </p:cNvPr>
          <p:cNvPicPr>
            <a:picLocks noRot="1" noChangeAspect="1"/>
          </p:cNvPicPr>
          <p:nvPr>
            <a:wavAudioFile r:embed="rId1" name="MS900069423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MS900069423[1].wav">
            <a:hlinkClick r:id="" action="ppaction://media"/>
          </p:cNvPr>
          <p:cNvPicPr>
            <a:picLocks noRot="1" noChangeAspect="1"/>
          </p:cNvPicPr>
          <p:nvPr>
            <a:wavAudioFile r:embed="rId1" name="MS900069423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MS900069423[1].wav">
            <a:hlinkClick r:id="" action="ppaction://media"/>
          </p:cNvPr>
          <p:cNvPicPr>
            <a:picLocks noRot="1" noChangeAspect="1"/>
          </p:cNvPicPr>
          <p:nvPr>
            <a:wavAudioFile r:embed="rId1" name="MS900069423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92500" y="1628775"/>
            <a:ext cx="223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>
                <a:latin typeface="Comic Sans MS" pitchFamily="66" charset="0"/>
              </a:rPr>
              <a:t>Brasília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92500" y="2133600"/>
            <a:ext cx="367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>
                <a:latin typeface="Comic Sans MS" pitchFamily="66" charset="0"/>
              </a:rPr>
              <a:t>194 </a:t>
            </a:r>
            <a:r>
              <a:rPr lang="ga-IE" sz="2800">
                <a:latin typeface="Comic Sans MS" pitchFamily="66" charset="0"/>
              </a:rPr>
              <a:t>milliún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92500" y="2708275"/>
            <a:ext cx="4606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>
                <a:latin typeface="Comic Sans MS" pitchFamily="66" charset="0"/>
              </a:rPr>
              <a:t>8,515,692 km²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92500" y="3213100"/>
            <a:ext cx="439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>
                <a:latin typeface="Comic Sans MS" pitchFamily="66" charset="0"/>
              </a:rPr>
              <a:t>São Paulo, Rio de Janeiro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92500" y="3789363"/>
            <a:ext cx="5651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>
                <a:latin typeface="Comic Sans MS" pitchFamily="66" charset="0"/>
              </a:rPr>
              <a:t>An real (1 real = 100 </a:t>
            </a:r>
            <a:r>
              <a:rPr lang="ga-IE" sz="2800">
                <a:latin typeface="Comic Sans MS" pitchFamily="66" charset="0"/>
              </a:rPr>
              <a:t>centavas</a:t>
            </a:r>
            <a:r>
              <a:rPr lang="en-IE" sz="2800">
                <a:latin typeface="Comic Sans MS" pitchFamily="66" charset="0"/>
              </a:rPr>
              <a:t>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92500" y="4365625"/>
            <a:ext cx="3167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An </a:t>
            </a:r>
            <a:r>
              <a:rPr lang="ga-IE" sz="2800">
                <a:latin typeface="Comic Sans MS" pitchFamily="66" charset="0"/>
              </a:rPr>
              <a:t>Phortaingéilis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79388" y="5229225"/>
            <a:ext cx="86407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féidir</a:t>
            </a:r>
            <a:r>
              <a:rPr lang="en-GB" sz="2400">
                <a:latin typeface="Comic Sans MS" pitchFamily="66" charset="0"/>
              </a:rPr>
              <a:t> an</a:t>
            </a:r>
            <a:r>
              <a:rPr lang="ga-IE" sz="2400">
                <a:latin typeface="Comic Sans MS" pitchFamily="66" charset="0"/>
              </a:rPr>
              <a:t> Phortaingéilis a chloisteáil ar an nasc seo thíos: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en-IE">
                <a:latin typeface="Comic Sans MS" pitchFamily="66" charset="0"/>
                <a:hlinkClick r:id="rId6"/>
              </a:rPr>
              <a:t>http://www.timeforkids.com/destination/brazil/native-lingo</a:t>
            </a:r>
            <a:endParaRPr lang="en-IE">
              <a:latin typeface="Comic Sans MS" pitchFamily="66" charset="0"/>
            </a:endParaRPr>
          </a:p>
          <a:p>
            <a:endParaRPr lang="en-IE" sz="1400">
              <a:latin typeface="Calibri" pitchFamily="34" charset="0"/>
            </a:endParaRPr>
          </a:p>
        </p:txBody>
      </p:sp>
      <p:pic>
        <p:nvPicPr>
          <p:cNvPr id="35" name="MS900069423[1].wav">
            <a:hlinkClick r:id="" action="ppaction://media"/>
          </p:cNvPr>
          <p:cNvPicPr>
            <a:picLocks noRot="1" noChangeAspect="1"/>
          </p:cNvPicPr>
          <p:nvPr>
            <a:wavAudioFile r:embed="rId1" name="MS900069423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TextBox 40"/>
          <p:cNvSpPr txBox="1">
            <a:spLocks noChangeArrowheads="1"/>
          </p:cNvSpPr>
          <p:nvPr/>
        </p:nvSpPr>
        <p:spPr bwMode="auto">
          <a:xfrm>
            <a:off x="1763713" y="188913"/>
            <a:ext cx="2713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600" b="1">
                <a:latin typeface="Comic Sans MS" pitchFamily="66" charset="0"/>
              </a:rPr>
              <a:t>An Bhrasaíl</a:t>
            </a:r>
          </a:p>
        </p:txBody>
      </p:sp>
      <p:pic>
        <p:nvPicPr>
          <p:cNvPr id="42" name="MS900069423[2].wav">
            <a:hlinkClick r:id="" action="ppaction://media"/>
          </p:cNvPr>
          <p:cNvPicPr>
            <a:picLocks noRot="1" noChangeAspect="1"/>
          </p:cNvPicPr>
          <p:nvPr>
            <a:wavAudioFile r:embed="rId2" name="MS900069423[2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MS900069423[2].wav">
            <a:hlinkClick r:id="" action="ppaction://media"/>
          </p:cNvPr>
          <p:cNvPicPr>
            <a:picLocks noRot="1" noChangeAspect="1"/>
          </p:cNvPicPr>
          <p:nvPr>
            <a:wavAudioFile r:embed="rId2" name="MS900069423[2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4" descr="shutterstock_16791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188913"/>
            <a:ext cx="3048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6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8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04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P48 Map of 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908050"/>
            <a:ext cx="36242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í an Bhrasaíl an tír is mó i Meiriceá Theas.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6463" y="908050"/>
            <a:ext cx="36353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teorainn ag na tíortha seo a leanas leis an mBrasaíl: </a:t>
            </a:r>
            <a:endParaRPr lang="en-GB" sz="2400">
              <a:latin typeface="Comic Sans MS" pitchFamily="66" charset="0"/>
            </a:endParaRPr>
          </a:p>
          <a:p>
            <a:r>
              <a:rPr lang="ga-IE" sz="2400">
                <a:latin typeface="Comic Sans MS" pitchFamily="66" charset="0"/>
              </a:rPr>
              <a:t>Guáin na Fraince, Suranam, </a:t>
            </a: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n Ghuáin,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Veiniséala, </a:t>
            </a: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n Cholóim, Peiriú, </a:t>
            </a: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n Bholaiv, Paragua, </a:t>
            </a:r>
            <a:r>
              <a:rPr lang="en-GB" sz="2400">
                <a:latin typeface="Comic Sans MS" pitchFamily="66" charset="0"/>
              </a:rPr>
              <a:t>a</a:t>
            </a:r>
            <a:r>
              <a:rPr lang="ga-IE" sz="2400">
                <a:latin typeface="Comic Sans MS" pitchFamily="66" charset="0"/>
              </a:rPr>
              <a:t>n Airgintín agus Uragua.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6463" y="4437063"/>
            <a:ext cx="4032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cósta na Brasaíle ar an Aigéan Atlantach.</a:t>
            </a:r>
            <a:r>
              <a:rPr lang="en-GB" sz="2400">
                <a:latin typeface="Comic Sans MS" pitchFamily="66" charset="0"/>
              </a:rPr>
              <a:t> Is </a:t>
            </a:r>
            <a:r>
              <a:rPr lang="ga-IE" sz="2400">
                <a:latin typeface="Comic Sans MS" pitchFamily="66" charset="0"/>
              </a:rPr>
              <a:t>ar</a:t>
            </a:r>
            <a:r>
              <a:rPr lang="en-GB" sz="2400">
                <a:latin typeface="Comic Sans MS" pitchFamily="66" charset="0"/>
              </a:rPr>
              <a:t> an</a:t>
            </a:r>
            <a:r>
              <a:rPr lang="ga-IE" sz="2400">
                <a:latin typeface="Comic Sans MS" pitchFamily="66" charset="0"/>
              </a:rPr>
              <a:t> gcósta atá an chuid is mó de chathracha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móra na Brasaíle.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P49 Map of 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765175"/>
            <a:ext cx="3013075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765175"/>
            <a:ext cx="42481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Ritheann abhainn na hAmasóine trí thuaisceart na Brasaíle. Is í an Amasóin an dara habhainn is faide ar domhan. Éiríonn sí i bPeiriú agus téann sí i bhfarraige san Aigéan Atlantach.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4076700"/>
            <a:ext cx="4032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Clúdaíonn Ardchríoch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na Brasaíle timpeall leath na tíre. Tá roinnt de na sléibhte ann beagnach 3,000 m ar airde.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19250" y="2565400"/>
            <a:ext cx="649288" cy="576263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95513" y="3068638"/>
            <a:ext cx="720725" cy="576262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4335E-6 L 0.18906 -0.073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shutterstock_1122515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588"/>
            <a:ext cx="9140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051050" y="2205038"/>
            <a:ext cx="5041900" cy="20161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7651" name="TextBox 21"/>
          <p:cNvSpPr txBox="1">
            <a:spLocks noChangeArrowheads="1"/>
          </p:cNvSpPr>
          <p:nvPr/>
        </p:nvSpPr>
        <p:spPr bwMode="auto">
          <a:xfrm>
            <a:off x="2411413" y="2276475"/>
            <a:ext cx="4321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Is í Dufair na hAmasóine an dufair is mó ar domhan</a:t>
            </a: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en-GB" sz="240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Is iontach na hainmhithe agus na plandaí a mhaireann </a:t>
            </a: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inti</a:t>
            </a:r>
            <a:r>
              <a:rPr lang="ga-IE" sz="240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b="1">
                <a:latin typeface="Comic Sans MS" pitchFamily="66" charset="0"/>
              </a:rPr>
              <a:t>Dufair na hAmasóine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651" grpId="0"/>
      <p:bldP spid="26628" grpId="0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2497</TotalTime>
  <Words>736</Words>
  <Application>Microsoft Office PowerPoint</Application>
  <PresentationFormat>On-screen Show (4:3)</PresentationFormat>
  <Paragraphs>117</Paragraphs>
  <Slides>23</Slides>
  <Notes>4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 Bhrasaíl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Your User Name</cp:lastModifiedBy>
  <cp:revision>157</cp:revision>
  <cp:lastPrinted>2013-09-03T09:15:24Z</cp:lastPrinted>
  <dcterms:created xsi:type="dcterms:W3CDTF">2013-01-09T11:45:01Z</dcterms:created>
  <dcterms:modified xsi:type="dcterms:W3CDTF">2014-06-14T23:41:56Z</dcterms:modified>
</cp:coreProperties>
</file>